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1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60" r:id="rId8"/>
    <p:sldId id="259" r:id="rId9"/>
    <p:sldId id="276" r:id="rId10"/>
    <p:sldId id="277" r:id="rId11"/>
    <p:sldId id="278" r:id="rId12"/>
    <p:sldId id="264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4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9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13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18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2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55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52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5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8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9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8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5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4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8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27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0" r:id="rId12"/>
    <p:sldLayoutId id="2147484231" r:id="rId13"/>
    <p:sldLayoutId id="2147484232" r:id="rId14"/>
    <p:sldLayoutId id="2147484233" r:id="rId15"/>
    <p:sldLayoutId id="2147484234" r:id="rId16"/>
    <p:sldLayoutId id="21474842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DB20-DB00-2548-A75B-EE66541F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4"/>
            <a:ext cx="6774815" cy="514214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6100" dirty="0"/>
              <a:t>Recommendation</a:t>
            </a:r>
            <a:r>
              <a:rPr lang="zh-CN" altLang="en-US" sz="6100" dirty="0"/>
              <a:t> </a:t>
            </a:r>
            <a:r>
              <a:rPr lang="en-US" altLang="zh-CN" sz="6100" dirty="0"/>
              <a:t>system</a:t>
            </a:r>
            <a:r>
              <a:rPr lang="zh-CN" altLang="en-US" sz="6100" dirty="0"/>
              <a:t> </a:t>
            </a:r>
            <a:r>
              <a:rPr lang="en-US" altLang="zh-CN" sz="6100" dirty="0"/>
              <a:t>for</a:t>
            </a:r>
            <a:r>
              <a:rPr lang="zh-CN" altLang="en-US" sz="6100" dirty="0"/>
              <a:t> </a:t>
            </a:r>
            <a:r>
              <a:rPr lang="en-US" altLang="zh-CN" sz="6100" dirty="0"/>
              <a:t>twitter</a:t>
            </a:r>
            <a:r>
              <a:rPr lang="zh-CN" altLang="en-US" sz="6100" dirty="0"/>
              <a:t> </a:t>
            </a:r>
            <a:r>
              <a:rPr lang="en-US" altLang="zh-CN" sz="6100" dirty="0"/>
              <a:t>user</a:t>
            </a:r>
            <a:r>
              <a:rPr lang="zh-CN" altLang="en-US" sz="6100" dirty="0"/>
              <a:t> </a:t>
            </a:r>
            <a:r>
              <a:rPr lang="en-US" altLang="zh-CN" sz="6100" dirty="0"/>
              <a:t>based</a:t>
            </a:r>
            <a:r>
              <a:rPr lang="zh-CN" altLang="en-US" sz="6100" dirty="0"/>
              <a:t> </a:t>
            </a:r>
            <a:r>
              <a:rPr lang="en-US" altLang="zh-CN" sz="6100" dirty="0"/>
              <a:t>on</a:t>
            </a:r>
            <a:r>
              <a:rPr lang="zh-CN" altLang="en-US" sz="6100" dirty="0"/>
              <a:t> </a:t>
            </a:r>
            <a:r>
              <a:rPr lang="en-US" altLang="zh-CN" sz="6100" dirty="0"/>
              <a:t>community</a:t>
            </a:r>
            <a:endParaRPr lang="en-US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6C809-3594-6E4C-9F24-722B711CD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/>
              <a:t>Jinfen</a:t>
            </a:r>
            <a:r>
              <a:rPr lang="zh-CN" altLang="en-US"/>
              <a:t> </a:t>
            </a:r>
            <a:r>
              <a:rPr lang="en-US" altLang="zh-CN"/>
              <a:t>li</a:t>
            </a:r>
          </a:p>
          <a:p>
            <a:pPr algn="l"/>
            <a:r>
              <a:rPr lang="en-US" altLang="zh-CN"/>
              <a:t>Wenzhe</a:t>
            </a:r>
            <a:r>
              <a:rPr lang="zh-CN" altLang="en-US"/>
              <a:t> </a:t>
            </a:r>
            <a:r>
              <a:rPr lang="en-US" altLang="zh-CN"/>
              <a:t>yang</a:t>
            </a:r>
          </a:p>
          <a:p>
            <a:pPr algn="l"/>
            <a:r>
              <a:rPr lang="en-US" altLang="zh-CN"/>
              <a:t>Jiaqi</a:t>
            </a:r>
            <a:r>
              <a:rPr lang="zh-CN" altLang="en-US"/>
              <a:t> </a:t>
            </a:r>
            <a:r>
              <a:rPr lang="en-US" altLang="zh-CN"/>
              <a:t>chen</a:t>
            </a:r>
          </a:p>
          <a:p>
            <a:pPr algn="l"/>
            <a:r>
              <a:rPr lang="en-US" altLang="zh-CN"/>
              <a:t>Heli</a:t>
            </a:r>
            <a:r>
              <a:rPr lang="zh-CN" altLang="en-US"/>
              <a:t> </a:t>
            </a:r>
            <a:r>
              <a:rPr lang="en-US" altLang="zh-CN"/>
              <a:t>shah</a:t>
            </a:r>
          </a:p>
          <a:p>
            <a:pPr algn="l"/>
            <a:r>
              <a:rPr lang="en-US" altLang="zh-CN"/>
              <a:t>Himani</a:t>
            </a:r>
            <a:r>
              <a:rPr lang="zh-CN" altLang="en-US"/>
              <a:t> </a:t>
            </a:r>
            <a:r>
              <a:rPr lang="en-US" altLang="zh-CN"/>
              <a:t>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31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LDA topic modeling</a:t>
            </a:r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38195"/>
            <a:ext cx="4067175" cy="4301739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3600" dirty="0"/>
              <a:t>a “generative probabilistic model” of a collection of composites made up of parts. </a:t>
            </a:r>
            <a:r>
              <a:rPr lang="en-US" dirty="0"/>
              <a:t> </a:t>
            </a:r>
          </a:p>
          <a:p>
            <a:r>
              <a:rPr lang="en-US" sz="3600" dirty="0"/>
              <a:t>soft clustering  composites and parts. </a:t>
            </a:r>
          </a:p>
          <a:p>
            <a:r>
              <a:rPr lang="en-US" sz="3600" dirty="0"/>
              <a:t>more nuanced way of recommending similar items rather than making each entity can only belong to one cluster. </a:t>
            </a:r>
            <a:endParaRPr lang="en-US" altLang="zh-CN" sz="36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852660" y="6139934"/>
            <a:ext cx="22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683E0D-318B-4418-BADE-0D041F96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787" y="1989663"/>
            <a:ext cx="5323037" cy="33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3090"/>
      </p:ext>
    </p:extLst>
  </p:cSld>
  <p:clrMapOvr>
    <a:masterClrMapping/>
  </p:clrMapOvr>
  <p:transition advTm="3074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542" y="1710492"/>
            <a:ext cx="5467347" cy="48577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400" dirty="0"/>
              <a:t>Clean the URL links and non-alphabetic words with regular expressing </a:t>
            </a:r>
          </a:p>
          <a:p>
            <a:r>
              <a:rPr lang="en-US" altLang="zh-CN" sz="2400" dirty="0"/>
              <a:t>NLTK Tokenize and filter the stop-words </a:t>
            </a:r>
          </a:p>
          <a:p>
            <a:r>
              <a:rPr lang="en-US" altLang="zh-CN" sz="2400" dirty="0" err="1"/>
              <a:t>NLTK.Lemmatization</a:t>
            </a:r>
            <a:r>
              <a:rPr lang="en-US" altLang="zh-CN" sz="2400" dirty="0"/>
              <a:t> Stemming :</a:t>
            </a:r>
          </a:p>
          <a:p>
            <a:r>
              <a:rPr lang="en-US" sz="2400" dirty="0"/>
              <a:t>Reduce redundancy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9659E6-BD7B-4D43-AC99-317A87845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89" r="-1560" b="18348"/>
          <a:stretch/>
        </p:blipFill>
        <p:spPr>
          <a:xfrm>
            <a:off x="6319840" y="1710492"/>
            <a:ext cx="5272089" cy="2762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9EFEF2-46A0-477C-B640-AAD34451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40" y="4654471"/>
            <a:ext cx="5272089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3502"/>
      </p:ext>
    </p:extLst>
  </p:cSld>
  <p:clrMapOvr>
    <a:masterClrMapping/>
  </p:clrMapOvr>
  <p:transition advTm="2429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7631-7A3F-E94A-A5F3-5A0307E4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PEOPLE WHO TWEETED NEAR THE USER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D0FF-976E-B84F-88E5-53658077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feature of our recommendation system allows a user to find another user who tweeted near his/her location.</a:t>
            </a:r>
          </a:p>
          <a:p>
            <a:r>
              <a:rPr lang="en-US" dirty="0"/>
              <a:t>Here, we find the location of the user that is under consideration for recommendation.</a:t>
            </a:r>
          </a:p>
          <a:p>
            <a:r>
              <a:rPr lang="en-US" dirty="0"/>
              <a:t>Based on that location, we find all the recent tweets that are made at that particular location.</a:t>
            </a:r>
          </a:p>
          <a:p>
            <a:r>
              <a:rPr lang="en-US" dirty="0"/>
              <a:t>Then, we extract three tweets from a list of tweets on that location.</a:t>
            </a:r>
          </a:p>
          <a:p>
            <a:r>
              <a:rPr lang="en-US" dirty="0"/>
              <a:t>We recommend the profiles of these tweets to our current user in consideration.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8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1D20-563A-6D4E-9526-AF917C9A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6F06-830B-054F-B447-61F089E2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67" y="1791758"/>
            <a:ext cx="6608445" cy="50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followers and friends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824355"/>
            <a:ext cx="10820400" cy="4386580"/>
          </a:xfrm>
        </p:spPr>
        <p:txBody>
          <a:bodyPr anchor="t">
            <a:normAutofit fontScale="97500"/>
          </a:bodyPr>
          <a:lstStyle/>
          <a:p>
            <a:r>
              <a:rPr lang="en-US" sz="3200" dirty="0"/>
              <a:t>Find users who have more followers or friends than others.</a:t>
            </a:r>
            <a:endParaRPr lang="en-US" altLang="zh-CN" sz="3200" dirty="0"/>
          </a:p>
          <a:p>
            <a:r>
              <a:rPr lang="en-US" sz="3200">
                <a:sym typeface="+mn-ea"/>
              </a:rPr>
              <a:t>More friends means </a:t>
            </a:r>
          </a:p>
          <a:p>
            <a:pPr marL="457200" lvl="1" indent="0">
              <a:buNone/>
            </a:pPr>
            <a:r>
              <a:rPr lang="en-US" sz="2840">
                <a:sym typeface="+mn-ea"/>
              </a:rPr>
              <a:t>more interested in socializing </a:t>
            </a:r>
          </a:p>
          <a:p>
            <a:pPr marL="457200" lvl="1" indent="0">
              <a:buNone/>
            </a:pPr>
            <a:r>
              <a:rPr lang="en-US" sz="2840">
                <a:sym typeface="+mn-ea"/>
              </a:rPr>
              <a:t>more active in social activities</a:t>
            </a:r>
          </a:p>
          <a:p>
            <a:r>
              <a:rPr lang="en-US" sz="3200">
                <a:sym typeface="+mn-ea"/>
              </a:rPr>
              <a:t>More followers means</a:t>
            </a:r>
            <a:endParaRPr lang="en-US" altLang="zh-CN" sz="3200" dirty="0"/>
          </a:p>
          <a:p>
            <a:pPr marL="457200" lvl="1" algn="l">
              <a:buNone/>
            </a:pPr>
            <a:r>
              <a:rPr lang="en-US" sz="2840"/>
              <a:t>	The content which he tweet is more attractive in the history</a:t>
            </a:r>
          </a:p>
          <a:p>
            <a:pPr marL="457200" lvl="1" algn="l">
              <a:buNone/>
            </a:pPr>
            <a:r>
              <a:rPr lang="en-US" sz="2840"/>
              <a:t>	He is more popular in the community,even a celebrity</a:t>
            </a:r>
          </a:p>
          <a:p>
            <a:pPr marL="457200" lvl="1" algn="l">
              <a:buNone/>
            </a:pPr>
            <a:endParaRPr lang="en-US" altLang="zh-CN" sz="1775" dirty="0"/>
          </a:p>
          <a:p>
            <a:pPr indent="0" algn="l" fontAlgn="auto">
              <a:buFont typeface="Wingdings" panose="05000000000000000000" charset="0"/>
              <a:buNone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8195479"/>
      </p:ext>
    </p:extLst>
  </p:cSld>
  <p:clrMapOvr>
    <a:masterClrMapping/>
  </p:clrMapOvr>
  <p:transition advTm="4623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centrality 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3200" dirty="0"/>
              <a:t>Compare three kinds of Centrality</a:t>
            </a:r>
            <a:endParaRPr lang="en-US" altLang="zh-CN" sz="3200" dirty="0"/>
          </a:p>
          <a:p>
            <a:pPr lvl="1"/>
            <a:r>
              <a:rPr lang="en-US" sz="2840">
                <a:sym typeface="+mn-ea"/>
              </a:rPr>
              <a:t>Degree Centrality</a:t>
            </a:r>
          </a:p>
          <a:p>
            <a:pPr lvl="1"/>
            <a:r>
              <a:rPr lang="en-US" sz="2840">
                <a:sym typeface="+mn-ea"/>
              </a:rPr>
              <a:t>Betweenness Centrality</a:t>
            </a:r>
          </a:p>
          <a:p>
            <a:pPr lvl="1"/>
            <a:r>
              <a:rPr lang="en-US" sz="2840">
                <a:sym typeface="+mn-ea"/>
              </a:rPr>
              <a:t>Closeness Centrality</a:t>
            </a:r>
            <a:endParaRPr lang="en-US" altLang="zh-CN" sz="2840" dirty="0"/>
          </a:p>
          <a:p>
            <a:endParaRPr lang="en-US" altLang="zh-CN" sz="3200" dirty="0"/>
          </a:p>
          <a:p>
            <a:endParaRPr lang="en-US" altLang="zh-CN" sz="2000" dirty="0"/>
          </a:p>
          <a:p>
            <a:pPr indent="0" algn="l" fontAlgn="auto">
              <a:buFont typeface="Wingdings" panose="05000000000000000000" charset="0"/>
              <a:buNone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3862231"/>
      </p:ext>
    </p:extLst>
  </p:cSld>
  <p:clrMapOvr>
    <a:masterClrMapping/>
  </p:clrMapOvr>
  <p:transition advTm="2429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Degree </a:t>
            </a:r>
            <a:r>
              <a:rPr lang="en-US" sz="4400">
                <a:sym typeface="+mn-ea"/>
              </a:rPr>
              <a:t>Centrality</a:t>
            </a:r>
            <a:endParaRPr lang="en-US" sz="4400" dirty="0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44090"/>
            <a:ext cx="7208520" cy="3064510"/>
          </a:xfrm>
        </p:spPr>
        <p:txBody>
          <a:bodyPr anchor="t">
            <a:normAutofit/>
          </a:bodyPr>
          <a:lstStyle/>
          <a:p>
            <a:r>
              <a:rPr lang="en-US" sz="2800" dirty="0"/>
              <a:t>Focus on the quantity of friends and followers</a:t>
            </a:r>
          </a:p>
          <a:p>
            <a:r>
              <a:rPr lang="en-US" sz="2800" dirty="0"/>
              <a:t>The result of  degree centrality based recommomendation is similar to “based on friends and followers”.</a:t>
            </a:r>
          </a:p>
          <a:p>
            <a:pPr marL="0" indent="0">
              <a:buNone/>
            </a:pPr>
            <a:endParaRPr lang="en-US" altLang="zh-CN" sz="28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852660" y="6139934"/>
            <a:ext cx="22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975" y="1635760"/>
            <a:ext cx="4023995" cy="3879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40" y="5356225"/>
            <a:ext cx="3288665" cy="11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6409"/>
      </p:ext>
    </p:extLst>
  </p:cSld>
  <p:clrMapOvr>
    <a:masterClrMapping/>
  </p:clrMapOvr>
  <p:transition advTm="3074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>
                <a:sym typeface="+mn-ea"/>
              </a:rPr>
              <a:t>Betweenness Centrality</a:t>
            </a:r>
            <a:endParaRPr lang="en-US" sz="4400" dirty="0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2244090"/>
            <a:ext cx="7260590" cy="3547110"/>
          </a:xfrm>
        </p:spPr>
        <p:txBody>
          <a:bodyPr anchor="t">
            <a:normAutofit fontScale="90000" lnSpcReduction="10000"/>
          </a:bodyPr>
          <a:lstStyle/>
          <a:p>
            <a:r>
              <a:rPr lang="en-US" altLang="zh-CN" sz="2800" dirty="0"/>
              <a:t>Focus on the “bridge” function in a graph</a:t>
            </a:r>
          </a:p>
          <a:p>
            <a:r>
              <a:rPr lang="en-US" altLang="zh-CN" sz="2800" dirty="0"/>
              <a:t>If we want to find a friend to make more friends through him,betweenness centrality will be a better choice</a:t>
            </a:r>
          </a:p>
          <a:p>
            <a:r>
              <a:rPr lang="en-US" altLang="zh-CN" sz="2800" dirty="0"/>
              <a:t>We want to find the one share more interesting and attractive tweets.So we choose another centrality “closeness”</a:t>
            </a:r>
          </a:p>
          <a:p>
            <a:pPr marL="0" indent="0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5370830"/>
            <a:ext cx="3714115" cy="1188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30" y="1850390"/>
            <a:ext cx="3711575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>
                <a:sym typeface="+mn-ea"/>
              </a:rPr>
              <a:t>Closeness Centrality</a:t>
            </a:r>
            <a:endParaRPr lang="en-US" sz="4400" dirty="0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850390"/>
            <a:ext cx="6830695" cy="4785995"/>
          </a:xfrm>
        </p:spPr>
        <p:txBody>
          <a:bodyPr anchor="t">
            <a:normAutofit lnSpcReduction="10000"/>
          </a:bodyPr>
          <a:lstStyle/>
          <a:p>
            <a:r>
              <a:rPr lang="en-US" altLang="zh-CN" sz="2400" dirty="0"/>
              <a:t>The guy with the tag “closeness centrality” can get  interesting information from anywhere in the community quickly.Once follow him,we can quickly know the events happen recently.</a:t>
            </a:r>
          </a:p>
          <a:p>
            <a:r>
              <a:rPr lang="en-US" altLang="zh-CN" sz="2400" dirty="0"/>
              <a:t>He is more likely to be your friend's friend.That is to say,you may share more topics with each other</a:t>
            </a:r>
          </a:p>
          <a:p>
            <a:r>
              <a:rPr lang="en-US" altLang="zh-CN" sz="2400" dirty="0"/>
              <a:t>We can use Floyd-Warshall algorithm to calculate the shortest path between those nodes.</a:t>
            </a:r>
          </a:p>
          <a:p>
            <a:r>
              <a:rPr lang="en-US" altLang="zh-CN" sz="2400" dirty="0"/>
              <a:t>We choose this centrality in our program</a:t>
            </a:r>
            <a:endParaRPr lang="en-US" altLang="zh-CN" sz="2000" dirty="0"/>
          </a:p>
          <a:p>
            <a:endParaRPr lang="en-US" sz="2000" dirty="0"/>
          </a:p>
          <a:p>
            <a:pPr marL="0" indent="0">
              <a:buNone/>
            </a:pPr>
            <a:br>
              <a:rPr lang="en-US" altLang="zh-CN" sz="2000" dirty="0"/>
            </a:b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910" y="5328285"/>
            <a:ext cx="3124835" cy="116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1850390"/>
            <a:ext cx="4366895" cy="43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hash tag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7530"/>
            <a:ext cx="10820400" cy="4404995"/>
          </a:xfrm>
        </p:spPr>
        <p:txBody>
          <a:bodyPr anchor="t">
            <a:normAutofit fontScale="97500"/>
          </a:bodyPr>
          <a:lstStyle/>
          <a:p>
            <a:r>
              <a:rPr lang="en-US" sz="3200" dirty="0"/>
              <a:t>We want to find some most frequently used hashtags in the community so that the users can choose from them</a:t>
            </a:r>
            <a:endParaRPr lang="en-US" altLang="zh-CN" sz="3200" dirty="0"/>
          </a:p>
          <a:p>
            <a:r>
              <a:rPr lang="en-US" altLang="zh-CN" sz="3200" dirty="0"/>
              <a:t>It changes all the time.We can use it to find out which event is the hottest one in the tweet recently</a:t>
            </a:r>
          </a:p>
          <a:p>
            <a:r>
              <a:rPr lang="en-US" altLang="zh-CN" sz="3200" dirty="0"/>
              <a:t>Based on the community detection.The user very likely interested in this event.We can recommend it to him</a:t>
            </a:r>
          </a:p>
          <a:p>
            <a:r>
              <a:rPr lang="en-US" altLang="zh-CN" sz="3200" dirty="0"/>
              <a:t>The method is to collect those words after “#” in tweets.Then count the total number of each hashtag.Find the maximum one.</a:t>
            </a:r>
          </a:p>
          <a:p>
            <a:endParaRPr lang="en-US" altLang="zh-CN" sz="2000" dirty="0"/>
          </a:p>
          <a:p>
            <a:pPr indent="0" algn="l" fontAlgn="auto">
              <a:buFont typeface="Wingdings" panose="05000000000000000000" charset="0"/>
              <a:buNone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93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EDA7-8A7F-9540-BA75-55B7579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SIGNIFICANCE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1404C-CAF5-8249-93C9-4DE4A324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easy for two people to become friends if they </a:t>
            </a:r>
            <a:r>
              <a:rPr lang="en-US" sz="2800" b="1" dirty="0"/>
              <a:t>share the same topics of interest</a:t>
            </a:r>
            <a:r>
              <a:rPr lang="en-US" sz="2800" dirty="0"/>
              <a:t> or are </a:t>
            </a:r>
            <a:r>
              <a:rPr lang="en-US" sz="2800" b="1" dirty="0"/>
              <a:t>most popular in the community</a:t>
            </a:r>
            <a:r>
              <a:rPr lang="en-US" sz="2800" dirty="0"/>
              <a:t> or </a:t>
            </a:r>
            <a:r>
              <a:rPr lang="en-US" sz="2800" b="1" dirty="0"/>
              <a:t>tweet in the same location coordinates</a:t>
            </a:r>
            <a:r>
              <a:rPr lang="en-US" sz="2800" dirty="0"/>
              <a:t> as of the user or </a:t>
            </a:r>
            <a:r>
              <a:rPr lang="en-US" sz="2800" b="1" dirty="0"/>
              <a:t>are in the same social community.</a:t>
            </a:r>
            <a:r>
              <a:rPr lang="en-US" sz="28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2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hash tag (result)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C8555-6285-5044-BC15-3C62BDF9B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76008-98D5-554B-B323-0098BB86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6730"/>
            <a:ext cx="10120399" cy="12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D5DE-CE5D-8741-A544-3ABE38ED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BE3E-2852-8F40-80D0-898D926B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3649133"/>
          </a:xfrm>
        </p:spPr>
        <p:txBody>
          <a:bodyPr/>
          <a:lstStyle/>
          <a:p>
            <a:r>
              <a:rPr lang="en-US" dirty="0"/>
              <a:t>The project is about recommending a suitable friend to a Twitter user.</a:t>
            </a:r>
          </a:p>
          <a:p>
            <a:r>
              <a:rPr lang="en-US" dirty="0"/>
              <a:t>A friend would be recommended to a user if:</a:t>
            </a:r>
          </a:p>
          <a:p>
            <a:r>
              <a:rPr lang="en-US" dirty="0"/>
              <a:t>It has the same social community</a:t>
            </a:r>
          </a:p>
          <a:p>
            <a:r>
              <a:rPr lang="en-US" dirty="0"/>
              <a:t>If they are tweeting on similar topics</a:t>
            </a:r>
          </a:p>
          <a:p>
            <a:r>
              <a:rPr lang="en-US" dirty="0"/>
              <a:t>If they are popular in the community based on the centrality</a:t>
            </a:r>
          </a:p>
          <a:p>
            <a:r>
              <a:rPr lang="en-US" dirty="0"/>
              <a:t>If they are popular based on the followers or friends count</a:t>
            </a:r>
          </a:p>
          <a:p>
            <a:r>
              <a:rPr lang="en-US" dirty="0"/>
              <a:t>If they tweet nearby</a:t>
            </a:r>
          </a:p>
          <a:p>
            <a:r>
              <a:rPr lang="en-US" dirty="0"/>
              <a:t>Recommending hashtags based on the frequency in the same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6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244-F718-9B4B-8C91-1AEC62FB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45A4-0432-6543-B398-14B01E8F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is about recommending a suitable friend to a Twitter user.</a:t>
            </a:r>
          </a:p>
          <a:p>
            <a:r>
              <a:rPr lang="en-US" dirty="0"/>
              <a:t>A friend would be recommended to a user if:</a:t>
            </a:r>
          </a:p>
          <a:p>
            <a:r>
              <a:rPr lang="en-US" dirty="0"/>
              <a:t>It has the same social community</a:t>
            </a:r>
          </a:p>
          <a:p>
            <a:r>
              <a:rPr lang="en-US" dirty="0"/>
              <a:t>If they are tweeting on similar topics</a:t>
            </a:r>
          </a:p>
          <a:p>
            <a:r>
              <a:rPr lang="en-US" dirty="0"/>
              <a:t>If they are popular in the community based on the centrality</a:t>
            </a:r>
          </a:p>
          <a:p>
            <a:r>
              <a:rPr lang="en-US" dirty="0"/>
              <a:t>If they are popular based on the followers or friends count</a:t>
            </a:r>
          </a:p>
          <a:p>
            <a:r>
              <a:rPr lang="en-US" dirty="0"/>
              <a:t>If they tweet nearby</a:t>
            </a:r>
          </a:p>
          <a:p>
            <a:r>
              <a:rPr lang="en-US" dirty="0"/>
              <a:t>Recommending hashtags based on the frequency in the same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1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BD3F-B534-CF4B-992B-46998C98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B7C5-241D-564B-A73E-32176E01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0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We take a starting user as the first node and crawl his/her friends or followers in order to make them level-1 nodes. We do the same procedure on the level-1 nodes to find level-2 nodes and so on.</a:t>
            </a:r>
          </a:p>
          <a:p>
            <a:r>
              <a:rPr lang="en-US" sz="2400" dirty="0"/>
              <a:t>This way, we collected a bunch of users on whom we can apply various tics and </a:t>
            </a:r>
            <a:r>
              <a:rPr lang="en-US" sz="2400" dirty="0" err="1"/>
              <a:t>tacs</a:t>
            </a:r>
            <a:r>
              <a:rPr lang="en-US" sz="2400" dirty="0"/>
              <a:t> mentioned above through which the users would be recommended.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60E2E-0796-5C4B-B54D-A0448A8A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4762500"/>
            <a:ext cx="10833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9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B634-DE52-6746-8B1F-0DADE616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 dirty="0"/>
              <a:t>Community</a:t>
            </a:r>
            <a:r>
              <a:rPr lang="zh-CN" altLang="en-US" sz="4400" dirty="0"/>
              <a:t> </a:t>
            </a:r>
            <a:r>
              <a:rPr lang="en-US" altLang="zh-CN" sz="4400" dirty="0"/>
              <a:t>detection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AEE1-666A-D949-92C3-CD7C9757E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  <a:r>
              <a:rPr lang="zh-CN" altLang="en-US" sz="2000" dirty="0"/>
              <a:t> </a:t>
            </a:r>
            <a:r>
              <a:rPr lang="en-US" altLang="zh-CN" sz="2000" dirty="0"/>
              <a:t>comparison</a:t>
            </a:r>
          </a:p>
          <a:p>
            <a:r>
              <a:rPr lang="en-US" altLang="zh-CN" sz="2000" dirty="0"/>
              <a:t>Network-Centric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Community:</a:t>
            </a:r>
            <a:r>
              <a:rPr lang="zh-CN" altLang="en-US" sz="2000" dirty="0"/>
              <a:t> </a:t>
            </a:r>
            <a:r>
              <a:rPr lang="en-US" altLang="zh-CN" sz="2000" dirty="0"/>
              <a:t>Spectral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</a:p>
          <a:p>
            <a:r>
              <a:rPr lang="en-US" altLang="zh-CN" sz="2000" dirty="0"/>
              <a:t>Hierarchy-Centric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Community:</a:t>
            </a:r>
            <a:r>
              <a:rPr lang="zh-CN" altLang="en-US" sz="2000" dirty="0"/>
              <a:t> </a:t>
            </a:r>
            <a:r>
              <a:rPr lang="en-US" altLang="zh-CN" sz="2000" dirty="0"/>
              <a:t>Louvain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</a:p>
          <a:p>
            <a:r>
              <a:rPr lang="en-US" altLang="zh-CN" sz="2000" dirty="0"/>
              <a:t>Compare</a:t>
            </a:r>
            <a:r>
              <a:rPr lang="zh-CN" altLang="en-US" sz="2000" dirty="0"/>
              <a:t> </a:t>
            </a:r>
            <a:r>
              <a:rPr lang="en-US" altLang="zh-CN" sz="2000" dirty="0"/>
              <a:t>method: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topic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comprehensive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674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9F5A-354A-E847-8D45-75ADCF80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 dirty="0"/>
              <a:t>Spectral</a:t>
            </a:r>
            <a:r>
              <a:rPr lang="zh-CN" altLang="en-US" sz="4400" dirty="0"/>
              <a:t> </a:t>
            </a:r>
            <a:r>
              <a:rPr lang="en-US" altLang="zh-CN" sz="4400" dirty="0"/>
              <a:t>clustering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5BDA2-9FF5-184A-808F-689B04446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altLang="zh-CN" sz="2000" dirty="0"/>
              <a:t>Spectral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partition</a:t>
            </a:r>
            <a:r>
              <a:rPr lang="zh-CN" altLang="en-US" sz="2000" dirty="0"/>
              <a:t> </a:t>
            </a:r>
            <a:r>
              <a:rPr lang="en-US" altLang="zh-CN" sz="2000" dirty="0"/>
              <a:t>where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cut</a:t>
            </a:r>
            <a:r>
              <a:rPr lang="zh-CN" altLang="en-US" sz="2000" dirty="0"/>
              <a:t> </a:t>
            </a:r>
            <a:r>
              <a:rPr lang="en-US" altLang="zh-CN" sz="2000" dirty="0"/>
              <a:t>(to</a:t>
            </a:r>
            <a:r>
              <a:rPr lang="zh-CN" altLang="en-US" sz="2000" dirty="0"/>
              <a:t> </a:t>
            </a:r>
            <a:r>
              <a:rPr lang="en-US" altLang="zh-CN" sz="2000" dirty="0"/>
              <a:t>separate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disjoint</a:t>
            </a:r>
            <a:r>
              <a:rPr lang="zh-CN" altLang="en-US" sz="2000" dirty="0"/>
              <a:t> </a:t>
            </a:r>
            <a:r>
              <a:rPr lang="en-US" altLang="zh-CN" sz="2000" dirty="0"/>
              <a:t>graph)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minimized.</a:t>
            </a:r>
          </a:p>
          <a:p>
            <a:r>
              <a:rPr lang="en-US" altLang="zh-CN" sz="2000" dirty="0"/>
              <a:t>Calculate</a:t>
            </a:r>
            <a:r>
              <a:rPr lang="zh-CN" altLang="en-US" sz="2000" dirty="0"/>
              <a:t> </a:t>
            </a:r>
            <a:r>
              <a:rPr lang="en-US" altLang="zh-CN" sz="2000" dirty="0"/>
              <a:t>adjacent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according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KNN</a:t>
            </a:r>
          </a:p>
          <a:p>
            <a:r>
              <a:rPr lang="en-US" altLang="zh-CN" sz="2000" dirty="0"/>
              <a:t>Calculate</a:t>
            </a:r>
            <a:r>
              <a:rPr lang="zh-CN" altLang="en-US" sz="2000" dirty="0"/>
              <a:t> </a:t>
            </a:r>
            <a:r>
              <a:rPr lang="en-US" altLang="zh-CN" sz="2000" dirty="0"/>
              <a:t>degree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dirty="0"/>
              <a:t>Laplacian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r>
              <a:rPr lang="en-US" altLang="zh-CN" dirty="0"/>
              <a:t>Normalize</a:t>
            </a:r>
            <a:r>
              <a:rPr lang="zh-CN" altLang="en-US" dirty="0"/>
              <a:t> </a:t>
            </a:r>
            <a:r>
              <a:rPr lang="en-US" altLang="zh-CN" i="1" dirty="0"/>
              <a:t>L</a:t>
            </a:r>
            <a:r>
              <a:rPr lang="zh-CN" altLang="en-US" i="1" dirty="0"/>
              <a:t>       </a:t>
            </a:r>
            <a:r>
              <a:rPr lang="en-US" altLang="zh-CN" i="1" dirty="0"/>
              <a:t>D</a:t>
            </a:r>
            <a:r>
              <a:rPr lang="en-US" altLang="zh-CN" i="1" baseline="30000" dirty="0"/>
              <a:t>-1/2</a:t>
            </a:r>
            <a:r>
              <a:rPr lang="en-US" altLang="zh-CN" i="1" dirty="0"/>
              <a:t>LD</a:t>
            </a:r>
            <a:r>
              <a:rPr lang="en-US" altLang="zh-CN" i="1" baseline="30000" dirty="0"/>
              <a:t>-1/2</a:t>
            </a:r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eigenvalue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eigenmatrix</a:t>
            </a:r>
            <a:r>
              <a:rPr lang="zh-CN" altLang="en-US" dirty="0"/>
              <a:t>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nm</a:t>
            </a:r>
            <a:endParaRPr lang="en-US" altLang="zh-CN" baseline="-25000" dirty="0"/>
          </a:p>
          <a:p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 err="1"/>
              <a:t>Kmenas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nm</a:t>
            </a:r>
            <a:endParaRPr lang="en-US" altLang="zh-CN" baseline="-25000" dirty="0"/>
          </a:p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{C</a:t>
            </a:r>
            <a:r>
              <a:rPr lang="zh-CN" altLang="en-US" dirty="0"/>
              <a:t> 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….,</a:t>
            </a:r>
            <a:r>
              <a:rPr lang="zh-CN" altLang="en-US" dirty="0"/>
              <a:t> 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</a:p>
          <a:p>
            <a:endParaRPr lang="en-US" altLang="zh-CN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88C56-87EE-9743-866A-6200D3BEF2DE}"/>
              </a:ext>
            </a:extLst>
          </p:cNvPr>
          <p:cNvSpPr txBox="1"/>
          <p:nvPr/>
        </p:nvSpPr>
        <p:spPr>
          <a:xfrm>
            <a:off x="9852660" y="6139934"/>
            <a:ext cx="22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74D920-1BA1-2A4B-A95A-793920E2A224}"/>
              </a:ext>
            </a:extLst>
          </p:cNvPr>
          <p:cNvCxnSpPr/>
          <p:nvPr/>
        </p:nvCxnSpPr>
        <p:spPr>
          <a:xfrm>
            <a:off x="2274570" y="4023360"/>
            <a:ext cx="1485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DF44E1-E7A1-3B4C-AFFB-74ADAFE8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714" y="2811463"/>
            <a:ext cx="3959487" cy="29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3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9E6A-0EDF-6742-A2BA-95EF9BC6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 dirty="0"/>
              <a:t>LOUVAIN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09B3-B9D6-BF47-ACE2-758C8DD98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altLang="zh-CN" sz="2000" dirty="0"/>
              <a:t>Phase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  <a:p>
            <a:pPr lvl="1"/>
            <a:r>
              <a:rPr lang="en-US" altLang="zh-CN" sz="1800" dirty="0"/>
              <a:t>Treat</a:t>
            </a:r>
            <a:r>
              <a:rPr lang="zh-CN" altLang="en-US" sz="1800" dirty="0"/>
              <a:t> </a:t>
            </a:r>
            <a:r>
              <a:rPr lang="en-US" altLang="zh-CN" sz="1800" dirty="0"/>
              <a:t>every</a:t>
            </a:r>
            <a:r>
              <a:rPr lang="zh-CN" altLang="en-US" sz="1800" dirty="0"/>
              <a:t> </a:t>
            </a:r>
            <a:r>
              <a:rPr lang="en-US" altLang="zh-CN" sz="1800" dirty="0"/>
              <a:t>node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community</a:t>
            </a:r>
          </a:p>
          <a:p>
            <a:pPr lvl="1"/>
            <a:r>
              <a:rPr lang="en-US" altLang="zh-CN" sz="1800" dirty="0"/>
              <a:t>Scan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neighboring</a:t>
            </a:r>
            <a:r>
              <a:rPr lang="zh-CN" altLang="en-US" sz="1800" dirty="0"/>
              <a:t> </a:t>
            </a:r>
            <a:r>
              <a:rPr lang="en-US" altLang="zh-CN" sz="1800" dirty="0"/>
              <a:t>node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node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community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its</a:t>
            </a:r>
            <a:r>
              <a:rPr lang="zh-CN" altLang="en-US" sz="1800" dirty="0"/>
              <a:t> </a:t>
            </a:r>
            <a:r>
              <a:rPr lang="en-US" altLang="zh-CN" sz="1800" dirty="0"/>
              <a:t>neighboring</a:t>
            </a:r>
            <a:r>
              <a:rPr lang="zh-CN" altLang="en-US" sz="1800" dirty="0"/>
              <a:t> </a:t>
            </a:r>
            <a:r>
              <a:rPr lang="en-US" altLang="zh-CN" sz="1800" dirty="0"/>
              <a:t>nodes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join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modularity</a:t>
            </a:r>
            <a:r>
              <a:rPr lang="zh-CN" altLang="en-US" sz="1800" dirty="0"/>
              <a:t> </a:t>
            </a:r>
            <a:r>
              <a:rPr lang="en-US" altLang="zh-CN" sz="1800" dirty="0"/>
              <a:t>criterion</a:t>
            </a:r>
          </a:p>
          <a:p>
            <a:pPr lvl="1"/>
            <a:r>
              <a:rPr lang="en-US" altLang="zh-CN" sz="1800" dirty="0"/>
              <a:t>Repeat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above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  <a:r>
              <a:rPr lang="zh-CN" altLang="en-US" sz="1800" dirty="0"/>
              <a:t> </a:t>
            </a:r>
            <a:r>
              <a:rPr lang="en-US" altLang="zh-CN" sz="1800" dirty="0"/>
              <a:t>until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node</a:t>
            </a:r>
            <a:r>
              <a:rPr lang="zh-CN" altLang="en-US" sz="1800" dirty="0"/>
              <a:t> </a:t>
            </a:r>
            <a:r>
              <a:rPr lang="en-US" altLang="zh-CN" sz="1800" dirty="0"/>
              <a:t>found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fixed</a:t>
            </a:r>
            <a:r>
              <a:rPr lang="zh-CN" altLang="en-US" sz="1800" dirty="0"/>
              <a:t> </a:t>
            </a:r>
            <a:r>
              <a:rPr lang="en-US" altLang="zh-CN" sz="1800" dirty="0"/>
              <a:t>community</a:t>
            </a:r>
          </a:p>
          <a:p>
            <a:r>
              <a:rPr lang="en-US" altLang="zh-CN" sz="2000" dirty="0"/>
              <a:t>Phase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  <a:br>
              <a:rPr lang="en-US" altLang="zh-CN" sz="2000" dirty="0"/>
            </a:br>
            <a:r>
              <a:rPr lang="en-US" altLang="zh-CN" sz="2000" dirty="0"/>
              <a:t>Then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modularity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formed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re-calculated,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new-formed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</a:t>
            </a:r>
            <a:r>
              <a:rPr lang="zh-CN" altLang="en-US" sz="2000" dirty="0"/>
              <a:t> 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treated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single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merge,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repeat</a:t>
            </a:r>
            <a:r>
              <a:rPr lang="zh-CN" altLang="en-US" sz="2000" dirty="0"/>
              <a:t> </a:t>
            </a:r>
            <a:r>
              <a:rPr lang="en-US" altLang="zh-CN" sz="2000" dirty="0"/>
              <a:t>phase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D236C-1AEE-0246-8146-79BA9517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967" y="376238"/>
            <a:ext cx="3525134" cy="2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4762-2A05-CF48-A3B7-1C7BDA79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153558"/>
            <a:ext cx="4491989" cy="71608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zh-CN" sz="4400" dirty="0"/>
              <a:t>Which</a:t>
            </a:r>
            <a:r>
              <a:rPr lang="zh-CN" altLang="en-US" sz="4400" dirty="0"/>
              <a:t> </a:t>
            </a:r>
            <a:r>
              <a:rPr lang="en-US" altLang="zh-CN" sz="4400" dirty="0"/>
              <a:t>is</a:t>
            </a:r>
            <a:r>
              <a:rPr lang="zh-CN" altLang="en-US" sz="4400" dirty="0"/>
              <a:t> </a:t>
            </a:r>
            <a:r>
              <a:rPr lang="en-US" altLang="zh-CN" sz="4400" dirty="0"/>
              <a:t>better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B4B7-492D-AF4D-9471-1F3BB6C4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11" y="839924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altLang="zh-CN" sz="2000" dirty="0"/>
              <a:t>LDA: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topic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comprehensive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spectral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compare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Louvain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clustering.</a:t>
            </a:r>
            <a:endParaRPr lang="en-US" sz="2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760257-2F16-AF44-84D6-E147CCC0D7FB}"/>
              </a:ext>
            </a:extLst>
          </p:cNvPr>
          <p:cNvGrpSpPr/>
          <p:nvPr/>
        </p:nvGrpSpPr>
        <p:grpSpPr>
          <a:xfrm>
            <a:off x="8836821" y="1523802"/>
            <a:ext cx="3355179" cy="1296585"/>
            <a:chOff x="3612358" y="2660333"/>
            <a:chExt cx="3355179" cy="12965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0B624C6-F2C6-7E49-BF8A-A6B86F3F4B5F}"/>
                </a:ext>
              </a:extLst>
            </p:cNvPr>
            <p:cNvSpPr/>
            <p:nvPr/>
          </p:nvSpPr>
          <p:spPr>
            <a:xfrm>
              <a:off x="4271963" y="2671763"/>
              <a:ext cx="185737" cy="2000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5B28EC-7770-044C-9F26-109D7A5DFE30}"/>
                </a:ext>
              </a:extLst>
            </p:cNvPr>
            <p:cNvSpPr/>
            <p:nvPr/>
          </p:nvSpPr>
          <p:spPr>
            <a:xfrm>
              <a:off x="4391026" y="3328987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F1FC41-7442-F84D-8AA5-305033030C57}"/>
                </a:ext>
              </a:extLst>
            </p:cNvPr>
            <p:cNvSpPr/>
            <p:nvPr/>
          </p:nvSpPr>
          <p:spPr>
            <a:xfrm>
              <a:off x="6003131" y="3228974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6FEFFC-6F77-F048-B48A-99E858E630AE}"/>
                </a:ext>
              </a:extLst>
            </p:cNvPr>
            <p:cNvSpPr/>
            <p:nvPr/>
          </p:nvSpPr>
          <p:spPr>
            <a:xfrm>
              <a:off x="5143501" y="2660333"/>
              <a:ext cx="185737" cy="2000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72C241D-4FF6-F14A-B522-937C7A2BAE8C}"/>
                </a:ext>
              </a:extLst>
            </p:cNvPr>
            <p:cNvCxnSpPr>
              <a:endCxn id="11" idx="2"/>
            </p:cNvCxnSpPr>
            <p:nvPr/>
          </p:nvCxnSpPr>
          <p:spPr>
            <a:xfrm flipV="1">
              <a:off x="4576763" y="3328987"/>
              <a:ext cx="1426368" cy="100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C1217FF-02F2-D34A-BD88-25650FF1487F}"/>
                </a:ext>
              </a:extLst>
            </p:cNvPr>
            <p:cNvCxnSpPr>
              <a:cxnSpLocks/>
              <a:stCxn id="9" idx="0"/>
              <a:endCxn id="5" idx="5"/>
            </p:cNvCxnSpPr>
            <p:nvPr/>
          </p:nvCxnSpPr>
          <p:spPr>
            <a:xfrm flipH="1" flipV="1">
              <a:off x="4430499" y="2842495"/>
              <a:ext cx="53396" cy="4864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5AC476-E783-FB48-9671-9E3445437E4F}"/>
                </a:ext>
              </a:extLst>
            </p:cNvPr>
            <p:cNvCxnSpPr>
              <a:cxnSpLocks/>
              <a:stCxn id="11" idx="0"/>
              <a:endCxn id="12" idx="5"/>
            </p:cNvCxnSpPr>
            <p:nvPr/>
          </p:nvCxnSpPr>
          <p:spPr>
            <a:xfrm flipH="1" flipV="1">
              <a:off x="5302037" y="2831065"/>
              <a:ext cx="793963" cy="3979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D392D6-7415-E340-B563-27C60FDA06A9}"/>
                </a:ext>
              </a:extLst>
            </p:cNvPr>
            <p:cNvSpPr/>
            <p:nvPr/>
          </p:nvSpPr>
          <p:spPr>
            <a:xfrm>
              <a:off x="3612358" y="3228974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E6E063-C0CB-EA44-B663-A75E6EB40CEB}"/>
                </a:ext>
              </a:extLst>
            </p:cNvPr>
            <p:cNvCxnSpPr>
              <a:cxnSpLocks/>
              <a:stCxn id="9" idx="2"/>
              <a:endCxn id="20" idx="5"/>
            </p:cNvCxnSpPr>
            <p:nvPr/>
          </p:nvCxnSpPr>
          <p:spPr>
            <a:xfrm flipH="1" flipV="1">
              <a:off x="3770894" y="3399706"/>
              <a:ext cx="620132" cy="29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ADA142-3117-D141-BBAF-C0B9D2B5B721}"/>
                </a:ext>
              </a:extLst>
            </p:cNvPr>
            <p:cNvSpPr/>
            <p:nvPr/>
          </p:nvSpPr>
          <p:spPr>
            <a:xfrm>
              <a:off x="3967163" y="3756893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6EA851-5D6F-EC43-BF2C-36B84FE9F507}"/>
                </a:ext>
              </a:extLst>
            </p:cNvPr>
            <p:cNvCxnSpPr>
              <a:cxnSpLocks/>
              <a:stCxn id="9" idx="3"/>
              <a:endCxn id="23" idx="5"/>
            </p:cNvCxnSpPr>
            <p:nvPr/>
          </p:nvCxnSpPr>
          <p:spPr>
            <a:xfrm flipH="1">
              <a:off x="4125699" y="3499719"/>
              <a:ext cx="292528" cy="427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1AC612-53FE-9C45-A2FF-76E7D5F0A6E2}"/>
                </a:ext>
              </a:extLst>
            </p:cNvPr>
            <p:cNvSpPr/>
            <p:nvPr/>
          </p:nvSpPr>
          <p:spPr>
            <a:xfrm>
              <a:off x="6688932" y="3110387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4FECEC-1F3B-D746-87FB-A90D74F0E0A6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6188868" y="3228974"/>
              <a:ext cx="500064" cy="100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498671-9F58-C545-8CBA-467C441A558D}"/>
                </a:ext>
              </a:extLst>
            </p:cNvPr>
            <p:cNvSpPr/>
            <p:nvPr/>
          </p:nvSpPr>
          <p:spPr>
            <a:xfrm>
              <a:off x="6781800" y="3556868"/>
              <a:ext cx="185737" cy="2000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CF6B77-1B7D-CC4A-9282-B466073DA8F9}"/>
                </a:ext>
              </a:extLst>
            </p:cNvPr>
            <p:cNvCxnSpPr>
              <a:cxnSpLocks/>
              <a:stCxn id="11" idx="6"/>
              <a:endCxn id="31" idx="5"/>
            </p:cNvCxnSpPr>
            <p:nvPr/>
          </p:nvCxnSpPr>
          <p:spPr>
            <a:xfrm>
              <a:off x="6188868" y="3328987"/>
              <a:ext cx="751468" cy="398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8D3BB3-D4CE-114A-B229-AEA0AD3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3" y="1751999"/>
            <a:ext cx="7708900" cy="153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EDAD8-F71C-D74E-ABE9-E4DCC962F78E}"/>
              </a:ext>
            </a:extLst>
          </p:cNvPr>
          <p:cNvSpPr txBox="1"/>
          <p:nvPr/>
        </p:nvSpPr>
        <p:spPr>
          <a:xfrm>
            <a:off x="640080" y="1302316"/>
            <a:ext cx="91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Louvain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E4AC2E-4B4F-474B-965F-DC708BF5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93" y="4465326"/>
            <a:ext cx="8293100" cy="1498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7B9C10-91C8-3C44-B2C9-4402A2F89C82}"/>
              </a:ext>
            </a:extLst>
          </p:cNvPr>
          <p:cNvSpPr txBox="1"/>
          <p:nvPr/>
        </p:nvSpPr>
        <p:spPr>
          <a:xfrm>
            <a:off x="822960" y="3943350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Spectral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Recommend friends by  T</a:t>
            </a:r>
            <a:r>
              <a:rPr lang="en-US" altLang="zh-CN" sz="4400" dirty="0"/>
              <a:t>opics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824355"/>
            <a:ext cx="10820400" cy="4386580"/>
          </a:xfrm>
        </p:spPr>
        <p:txBody>
          <a:bodyPr anchor="t">
            <a:normAutofit fontScale="97500"/>
          </a:bodyPr>
          <a:lstStyle/>
          <a:p>
            <a:r>
              <a:rPr lang="en-US" sz="3200" dirty="0"/>
              <a:t>Find users in the same community  who share similar topics </a:t>
            </a:r>
          </a:p>
          <a:p>
            <a:pPr marL="0" indent="0">
              <a:buNone/>
            </a:pPr>
            <a:r>
              <a:rPr lang="en-US" sz="3200" dirty="0"/>
              <a:t>   </a:t>
            </a:r>
            <a:r>
              <a:rPr lang="en-US" sz="2500" dirty="0"/>
              <a:t>similar means they have the same topic words 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altLang="zh-CN" sz="3200" dirty="0"/>
              <a:t>Topics are generate from each user’s latest 200 twitter </a:t>
            </a:r>
          </a:p>
          <a:p>
            <a:endParaRPr lang="en-US" altLang="zh-CN" sz="3200" dirty="0"/>
          </a:p>
          <a:p>
            <a:r>
              <a:rPr lang="en-US" altLang="zh-CN" sz="3200" dirty="0"/>
              <a:t>Using LDA algorithm to do topic modeling </a:t>
            </a:r>
            <a:endParaRPr lang="en-US" altLang="zh-CN" sz="1775" dirty="0"/>
          </a:p>
          <a:p>
            <a:pPr indent="0" algn="l" fontAlgn="auto">
              <a:buFont typeface="Wingdings" panose="05000000000000000000" charset="0"/>
              <a:buNone/>
            </a:pPr>
            <a:endParaRPr lang="en-US" altLang="zh-C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9288460"/>
      </p:ext>
    </p:extLst>
  </p:cSld>
  <p:clrMapOvr>
    <a:masterClrMapping/>
  </p:clrMapOvr>
  <p:transition advTm="46238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{F796E042-BFFC-3C42-94B9-75F6ABB37937}tf10001058</Template>
  <TotalTime>4084</TotalTime>
  <Words>928</Words>
  <Application>Microsoft Macintosh PowerPoint</Application>
  <PresentationFormat>Widescreen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Wingdings</vt:lpstr>
      <vt:lpstr>Celestial</vt:lpstr>
      <vt:lpstr>Recommendation system for twitter user based on community</vt:lpstr>
      <vt:lpstr>SIGNIFICANCE </vt:lpstr>
      <vt:lpstr>ABSTRACT </vt:lpstr>
      <vt:lpstr>DATA COLLECTION </vt:lpstr>
      <vt:lpstr>Community detection</vt:lpstr>
      <vt:lpstr>Spectral clustering</vt:lpstr>
      <vt:lpstr>LOUVAIN</vt:lpstr>
      <vt:lpstr>Which is better</vt:lpstr>
      <vt:lpstr>Recommend friends by  Topics</vt:lpstr>
      <vt:lpstr>LDA topic modeling</vt:lpstr>
      <vt:lpstr>DATA PROCESSING</vt:lpstr>
      <vt:lpstr>PEOPLE WHO TWEETED NEAR THE USER </vt:lpstr>
      <vt:lpstr>Algorithm detail</vt:lpstr>
      <vt:lpstr>followers and friends</vt:lpstr>
      <vt:lpstr>centrality Based recommendation</vt:lpstr>
      <vt:lpstr>Degree Centrality</vt:lpstr>
      <vt:lpstr>Betweenness Centrality</vt:lpstr>
      <vt:lpstr>Closeness Centrality</vt:lpstr>
      <vt:lpstr>hash tag recommendation</vt:lpstr>
      <vt:lpstr>hash tag (result)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 system for twitter user based on community</dc:title>
  <dc:creator>Microsoft Office User</dc:creator>
  <cp:lastModifiedBy>Microsoft Office User</cp:lastModifiedBy>
  <cp:revision>26</cp:revision>
  <dcterms:created xsi:type="dcterms:W3CDTF">2019-04-22T01:26:10Z</dcterms:created>
  <dcterms:modified xsi:type="dcterms:W3CDTF">2019-04-26T14:46:14Z</dcterms:modified>
</cp:coreProperties>
</file>